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147480642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岐阜県老人福祉施設協議会 一般社団法人" initials="岐一" lastIdx="1" clrIdx="0">
    <p:extLst>
      <p:ext uri="{19B8F6BF-5375-455C-9EA6-DF929625EA0E}">
        <p15:presenceInfo xmlns:p15="http://schemas.microsoft.com/office/powerpoint/2012/main" userId="8d373c0abb6136b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imu123\OneDrive%20-%20&#20844;&#30410;&#31038;&#22243;&#27861;&#20154;&#12288;&#20840;&#22269;&#32769;&#20154;&#31119;&#31049;&#26045;&#35373;&#21332;&#35696;&#20250;&#12288;&#65290;\&#12487;&#12473;&#12463;&#12488;&#12483;&#12503;\R5&#21454;&#25903;&#65288;WAM&#65289;\R5&#22577;&#21578;&#12398;&#35036;&#36275;&#12487;&#12540;&#12479;v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介護報酬の改定率と</a:t>
            </a:r>
            <a:r>
              <a:rPr lang="ja-JP" altLang="en-US" sz="2400" b="1" i="0" u="none" strike="noStrike" kern="1200" spc="0" baseline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特養の収支差率（推移）</a:t>
            </a:r>
            <a:endParaRPr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 alt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037357322715336E-2"/>
          <c:y val="0.21032407407407408"/>
          <c:w val="0.90688813296571946"/>
          <c:h val="0.69766149023038793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'収支差率の推移 (2)'!$A$5</c:f>
              <c:strCache>
                <c:ptCount val="1"/>
                <c:pt idx="0">
                  <c:v>介護報酬改定（改定率）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4901701001194435E-3"/>
                  <c:y val="5.64040126988423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89-4195-BF24-5AA8683E6FC2}"/>
                </c:ext>
              </c:extLst>
            </c:dLbl>
            <c:dLbl>
              <c:idx val="1"/>
              <c:layout>
                <c:manualLayout>
                  <c:x val="1.7449769484026466E-3"/>
                  <c:y val="1.77366982257639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649100614714018E-2"/>
                      <c:h val="7.4039683315413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989-4195-BF24-5AA8683E6FC2}"/>
                </c:ext>
              </c:extLst>
            </c:dLbl>
            <c:dLbl>
              <c:idx val="2"/>
              <c:layout>
                <c:manualLayout>
                  <c:x val="0"/>
                  <c:y val="1.1054973316845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89-4195-BF24-5AA8683E6FC2}"/>
                </c:ext>
              </c:extLst>
            </c:dLbl>
            <c:dLbl>
              <c:idx val="3"/>
              <c:layout>
                <c:manualLayout>
                  <c:x val="0"/>
                  <c:y val="9.50214759816076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89-4195-BF24-5AA8683E6FC2}"/>
                </c:ext>
              </c:extLst>
            </c:dLbl>
            <c:dLbl>
              <c:idx val="4"/>
              <c:layout>
                <c:manualLayout>
                  <c:x val="1.3647834204920961E-3"/>
                  <c:y val="1.4552772647706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89-4195-BF24-5AA8683E6FC2}"/>
                </c:ext>
              </c:extLst>
            </c:dLbl>
            <c:dLbl>
              <c:idx val="5"/>
              <c:layout>
                <c:manualLayout>
                  <c:x val="0"/>
                  <c:y val="4.63181113297764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89-4195-BF24-5AA8683E6FC2}"/>
                </c:ext>
              </c:extLst>
            </c:dLbl>
            <c:dLbl>
              <c:idx val="6"/>
              <c:layout>
                <c:manualLayout>
                  <c:x val="0"/>
                  <c:y val="1.5142326813744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89-4195-BF24-5AA8683E6FC2}"/>
                </c:ext>
              </c:extLst>
            </c:dLbl>
            <c:dLbl>
              <c:idx val="7"/>
              <c:layout>
                <c:manualLayout>
                  <c:x val="0"/>
                  <c:y val="9.9253830936294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989-4195-BF24-5AA8683E6FC2}"/>
                </c:ext>
              </c:extLst>
            </c:dLbl>
            <c:dLbl>
              <c:idx val="8"/>
              <c:layout>
                <c:manualLayout>
                  <c:x val="1.3729224433082095E-3"/>
                  <c:y val="8.1461355755608089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016198766982738E-2"/>
                      <c:h val="5.03114865164562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989-4195-BF24-5AA8683E6FC2}"/>
                </c:ext>
              </c:extLst>
            </c:dLbl>
            <c:dLbl>
              <c:idx val="10"/>
              <c:layout>
                <c:manualLayout>
                  <c:x val="-2.154199849769654E-2"/>
                  <c:y val="2.9618832345198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989-4195-BF24-5AA8683E6FC2}"/>
                </c:ext>
              </c:extLst>
            </c:dLbl>
            <c:dLbl>
              <c:idx val="11"/>
              <c:layout>
                <c:manualLayout>
                  <c:x val="-1.0067751358140341E-16"/>
                  <c:y val="1.23222372059529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989-4195-BF24-5AA8683E6FC2}"/>
                </c:ext>
              </c:extLst>
            </c:dLbl>
            <c:dLbl>
              <c:idx val="13"/>
              <c:layout>
                <c:manualLayout>
                  <c:x val="-2.0135502716280682E-16"/>
                  <c:y val="5.4534315494305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989-4195-BF24-5AA8683E6F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'収支差率の推移 (2)'!$B$2:$O$2</c:f>
              <c:strCache>
                <c:ptCount val="14"/>
                <c:pt idx="0">
                  <c:v>H15</c:v>
                </c:pt>
                <c:pt idx="1">
                  <c:v>H18</c:v>
                </c:pt>
                <c:pt idx="2">
                  <c:v>H21</c:v>
                </c:pt>
                <c:pt idx="3">
                  <c:v>H24</c:v>
                </c:pt>
                <c:pt idx="4">
                  <c:v>H26</c:v>
                </c:pt>
                <c:pt idx="5">
                  <c:v>H27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  <c:pt idx="11">
                  <c:v>R4</c:v>
                </c:pt>
                <c:pt idx="12">
                  <c:v>R5</c:v>
                </c:pt>
                <c:pt idx="13">
                  <c:v>R6</c:v>
                </c:pt>
              </c:strCache>
            </c:strRef>
          </c:cat>
          <c:val>
            <c:numRef>
              <c:f>'収支差率の推移 (2)'!$B$5:$O$5</c:f>
              <c:numCache>
                <c:formatCode>0.00%</c:formatCode>
                <c:ptCount val="14"/>
                <c:pt idx="0">
                  <c:v>-2.3E-2</c:v>
                </c:pt>
                <c:pt idx="1">
                  <c:v>-2.4E-2</c:v>
                </c:pt>
                <c:pt idx="2">
                  <c:v>0.03</c:v>
                </c:pt>
                <c:pt idx="3">
                  <c:v>1.2E-2</c:v>
                </c:pt>
                <c:pt idx="4">
                  <c:v>6.3E-3</c:v>
                </c:pt>
                <c:pt idx="5">
                  <c:v>-2.2700000000000001E-2</c:v>
                </c:pt>
                <c:pt idx="6">
                  <c:v>1.14E-2</c:v>
                </c:pt>
                <c:pt idx="7">
                  <c:v>5.4000000000000003E-3</c:v>
                </c:pt>
                <c:pt idx="8">
                  <c:v>2.1299999999999999E-2</c:v>
                </c:pt>
                <c:pt idx="10">
                  <c:v>7.0000000000000001E-3</c:v>
                </c:pt>
                <c:pt idx="11">
                  <c:v>1.1299999999999999E-2</c:v>
                </c:pt>
                <c:pt idx="13">
                  <c:v>1.5900000000000001E-2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989-4195-BF24-5AA8683E6F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961195615"/>
        <c:axId val="913386175"/>
      </c:barChart>
      <c:lineChart>
        <c:grouping val="standard"/>
        <c:varyColors val="0"/>
        <c:ser>
          <c:idx val="0"/>
          <c:order val="0"/>
          <c:tx>
            <c:strRef>
              <c:f>'収支差率の推移 (2)'!$A$3</c:f>
              <c:strCache>
                <c:ptCount val="1"/>
              </c:strCache>
            </c:strRef>
          </c:tx>
          <c:spPr>
            <a:ln w="28575" cap="rnd">
              <a:solidFill>
                <a:srgbClr val="0000CC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00CC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989194283502041E-2"/>
                  <c:y val="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989-4195-BF24-5AA8683E6FC2}"/>
                </c:ext>
              </c:extLst>
            </c:dLbl>
            <c:dLbl>
              <c:idx val="1"/>
              <c:layout>
                <c:manualLayout>
                  <c:x val="-1.049459714175102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989-4195-BF24-5AA8683E6FC2}"/>
                </c:ext>
              </c:extLst>
            </c:dLbl>
            <c:dLbl>
              <c:idx val="2"/>
              <c:layout>
                <c:manualLayout>
                  <c:x val="-1.224369666537619E-2"/>
                  <c:y val="4.16666666666665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989-4195-BF24-5AA8683E6FC2}"/>
                </c:ext>
              </c:extLst>
            </c:dLbl>
            <c:dLbl>
              <c:idx val="3"/>
              <c:layout>
                <c:manualLayout>
                  <c:x val="-1.9240094759876869E-2"/>
                  <c:y val="5.092592592592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989-4195-BF24-5AA8683E6FC2}"/>
                </c:ext>
              </c:extLst>
            </c:dLbl>
            <c:dLbl>
              <c:idx val="4"/>
              <c:layout>
                <c:manualLayout>
                  <c:x val="-1.9240094759876869E-2"/>
                  <c:y val="4.6296296296296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989-4195-BF24-5AA8683E6FC2}"/>
                </c:ext>
              </c:extLst>
            </c:dLbl>
            <c:dLbl>
              <c:idx val="5"/>
              <c:layout>
                <c:manualLayout>
                  <c:x val="-2.0989194283502103E-2"/>
                  <c:y val="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989-4195-BF24-5AA8683E6FC2}"/>
                </c:ext>
              </c:extLst>
            </c:dLbl>
            <c:dLbl>
              <c:idx val="6"/>
              <c:layout>
                <c:manualLayout>
                  <c:x val="-1.0494597141751083E-2"/>
                  <c:y val="2.777777777777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1989-4195-BF24-5AA8683E6FC2}"/>
                </c:ext>
              </c:extLst>
            </c:dLbl>
            <c:dLbl>
              <c:idx val="7"/>
              <c:layout>
                <c:manualLayout>
                  <c:x val="-1.3992796189001296E-2"/>
                  <c:y val="3.2407407407407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1989-4195-BF24-5AA8683E6FC2}"/>
                </c:ext>
              </c:extLst>
            </c:dLbl>
            <c:dLbl>
              <c:idx val="8"/>
              <c:layout>
                <c:manualLayout>
                  <c:x val="0"/>
                  <c:y val="3.2407407407407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1989-4195-BF24-5AA8683E6FC2}"/>
                </c:ext>
              </c:extLst>
            </c:dLbl>
            <c:dLbl>
              <c:idx val="9"/>
              <c:layout>
                <c:manualLayout>
                  <c:x val="-3.4981990472503399E-3"/>
                  <c:y val="3.2407407407407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1989-4195-BF24-5AA8683E6FC2}"/>
                </c:ext>
              </c:extLst>
            </c:dLbl>
            <c:dLbl>
              <c:idx val="10"/>
              <c:layout>
                <c:manualLayout>
                  <c:x val="6.9963980945006799E-3"/>
                  <c:y val="1.3888888888888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1989-4195-BF24-5AA8683E6FC2}"/>
                </c:ext>
              </c:extLst>
            </c:dLbl>
            <c:dLbl>
              <c:idx val="11"/>
              <c:layout>
                <c:manualLayout>
                  <c:x val="-2.6236492854377676E-2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989-4195-BF24-5AA8683E6F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rgbClr val="0000CC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'収支差率の推移 (2)'!$B$2:$O$2</c:f>
              <c:strCache>
                <c:ptCount val="14"/>
                <c:pt idx="0">
                  <c:v>H15</c:v>
                </c:pt>
                <c:pt idx="1">
                  <c:v>H18</c:v>
                </c:pt>
                <c:pt idx="2">
                  <c:v>H21</c:v>
                </c:pt>
                <c:pt idx="3">
                  <c:v>H24</c:v>
                </c:pt>
                <c:pt idx="4">
                  <c:v>H26</c:v>
                </c:pt>
                <c:pt idx="5">
                  <c:v>H27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  <c:pt idx="11">
                  <c:v>R4</c:v>
                </c:pt>
                <c:pt idx="12">
                  <c:v>R5</c:v>
                </c:pt>
                <c:pt idx="13">
                  <c:v>R6</c:v>
                </c:pt>
              </c:strCache>
            </c:strRef>
          </c:cat>
          <c:val>
            <c:numRef>
              <c:f>'収支差率の推移 (2)'!$B$3:$O$3</c:f>
              <c:numCache>
                <c:formatCode>General</c:formatCode>
                <c:ptCount val="1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1989-4195-BF24-5AA8683E6FC2}"/>
            </c:ext>
          </c:extLst>
        </c:ser>
        <c:ser>
          <c:idx val="1"/>
          <c:order val="1"/>
          <c:tx>
            <c:strRef>
              <c:f>'収支差率の推移 (2)'!$A$4</c:f>
              <c:strCache>
                <c:ptCount val="1"/>
                <c:pt idx="0">
                  <c:v>特養のサービス活動収益対経常増減差額比率</c:v>
                </c:pt>
              </c:strCache>
            </c:strRef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3"/>
            <c:spPr>
              <a:solidFill>
                <a:srgbClr val="FF0000"/>
              </a:solidFill>
              <a:ln w="38100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3.2216563941265354E-2"/>
                  <c:y val="-4.5142750937457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989-4195-BF24-5AA8683E6FC2}"/>
                </c:ext>
              </c:extLst>
            </c:dLbl>
            <c:dLbl>
              <c:idx val="1"/>
              <c:layout>
                <c:manualLayout>
                  <c:x val="-2.9246096054120541E-2"/>
                  <c:y val="-4.72382804448390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3239012009387049E-2"/>
                      <c:h val="7.2457773421498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1989-4195-BF24-5AA8683E6FC2}"/>
                </c:ext>
              </c:extLst>
            </c:dLbl>
            <c:dLbl>
              <c:idx val="2"/>
              <c:layout>
                <c:manualLayout>
                  <c:x val="-4.0820374827361679E-2"/>
                  <c:y val="-4.80989922903987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752027543772584E-2"/>
                      <c:h val="9.71529600466608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C-1989-4195-BF24-5AA8683E6FC2}"/>
                </c:ext>
              </c:extLst>
            </c:dLbl>
            <c:dLbl>
              <c:idx val="3"/>
              <c:layout>
                <c:manualLayout>
                  <c:x val="-3.0467479129894136E-2"/>
                  <c:y val="-5.73584693103981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1989-4195-BF24-5AA8683E6FC2}"/>
                </c:ext>
              </c:extLst>
            </c:dLbl>
            <c:dLbl>
              <c:idx val="4"/>
              <c:layout>
                <c:manualLayout>
                  <c:x val="-2.7477387295374373E-2"/>
                  <c:y val="-6.1045884510736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1989-4195-BF24-5AA8683E6FC2}"/>
                </c:ext>
              </c:extLst>
            </c:dLbl>
            <c:dLbl>
              <c:idx val="5"/>
              <c:layout>
                <c:manualLayout>
                  <c:x val="-2.9846975618319959E-2"/>
                  <c:y val="-4.8180579981051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1989-4195-BF24-5AA8683E6FC2}"/>
                </c:ext>
              </c:extLst>
            </c:dLbl>
            <c:dLbl>
              <c:idx val="6"/>
              <c:layout>
                <c:manualLayout>
                  <c:x val="-2.8229882930229561E-2"/>
                  <c:y val="-3.86350055724526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1989-4195-BF24-5AA8683E6FC2}"/>
                </c:ext>
              </c:extLst>
            </c:dLbl>
            <c:dLbl>
              <c:idx val="7"/>
              <c:layout>
                <c:manualLayout>
                  <c:x val="-3.0731355274798838E-2"/>
                  <c:y val="-3.964557469096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1989-4195-BF24-5AA8683E6FC2}"/>
                </c:ext>
              </c:extLst>
            </c:dLbl>
            <c:dLbl>
              <c:idx val="8"/>
              <c:layout>
                <c:manualLayout>
                  <c:x val="-3.2348556064546306E-2"/>
                  <c:y val="-4.5285753906545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1989-4195-BF24-5AA8683E6FC2}"/>
                </c:ext>
              </c:extLst>
            </c:dLbl>
            <c:dLbl>
              <c:idx val="9"/>
              <c:layout>
                <c:manualLayout>
                  <c:x val="-3.4097640875917462E-2"/>
                  <c:y val="-3.6026533712394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1989-4195-BF24-5AA8683E6FC2}"/>
                </c:ext>
              </c:extLst>
            </c:dLbl>
            <c:dLbl>
              <c:idx val="10"/>
              <c:layout>
                <c:manualLayout>
                  <c:x val="-2.785368916363045E-2"/>
                  <c:y val="-4.16667129279791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1989-4195-BF24-5AA8683E6FC2}"/>
                </c:ext>
              </c:extLst>
            </c:dLbl>
            <c:dLbl>
              <c:idx val="11"/>
              <c:layout>
                <c:manualLayout>
                  <c:x val="-3.3721447109318549E-2"/>
                  <c:y val="7.7999237465534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1989-4195-BF24-5AA8683E6FC2}"/>
                </c:ext>
              </c:extLst>
            </c:dLbl>
            <c:dLbl>
              <c:idx val="12"/>
              <c:layout>
                <c:manualLayout>
                  <c:x val="-2.9978967741600717E-2"/>
                  <c:y val="-4.6296323025054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1989-4195-BF24-5AA8683E6F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'収支差率の推移 (2)'!$B$2:$O$2</c:f>
              <c:strCache>
                <c:ptCount val="14"/>
                <c:pt idx="0">
                  <c:v>H15</c:v>
                </c:pt>
                <c:pt idx="1">
                  <c:v>H18</c:v>
                </c:pt>
                <c:pt idx="2">
                  <c:v>H21</c:v>
                </c:pt>
                <c:pt idx="3">
                  <c:v>H24</c:v>
                </c:pt>
                <c:pt idx="4">
                  <c:v>H26</c:v>
                </c:pt>
                <c:pt idx="5">
                  <c:v>H27</c:v>
                </c:pt>
                <c:pt idx="6">
                  <c:v>H29</c:v>
                </c:pt>
                <c:pt idx="7">
                  <c:v>H30</c:v>
                </c:pt>
                <c:pt idx="8">
                  <c:v>R1</c:v>
                </c:pt>
                <c:pt idx="9">
                  <c:v>R2</c:v>
                </c:pt>
                <c:pt idx="10">
                  <c:v>R3</c:v>
                </c:pt>
                <c:pt idx="11">
                  <c:v>R4</c:v>
                </c:pt>
                <c:pt idx="12">
                  <c:v>R5</c:v>
                </c:pt>
                <c:pt idx="13">
                  <c:v>R6</c:v>
                </c:pt>
              </c:strCache>
            </c:strRef>
          </c:cat>
          <c:val>
            <c:numRef>
              <c:f>'収支差率の推移 (2)'!$B$4:$O$4</c:f>
              <c:numCache>
                <c:formatCode>0.0%</c:formatCode>
                <c:ptCount val="14"/>
                <c:pt idx="0">
                  <c:v>9.9000000000000005E-2</c:v>
                </c:pt>
                <c:pt idx="1">
                  <c:v>7.0999999999999994E-2</c:v>
                </c:pt>
                <c:pt idx="2">
                  <c:v>7.8E-2</c:v>
                </c:pt>
                <c:pt idx="3">
                  <c:v>5.5E-2</c:v>
                </c:pt>
                <c:pt idx="4">
                  <c:v>3.6999999999999998E-2</c:v>
                </c:pt>
                <c:pt idx="5">
                  <c:v>0.03</c:v>
                </c:pt>
                <c:pt idx="6">
                  <c:v>2.4E-2</c:v>
                </c:pt>
                <c:pt idx="7">
                  <c:v>2.5000000000000001E-2</c:v>
                </c:pt>
                <c:pt idx="8">
                  <c:v>2.1000000000000001E-2</c:v>
                </c:pt>
                <c:pt idx="9">
                  <c:v>2.3E-2</c:v>
                </c:pt>
                <c:pt idx="10">
                  <c:v>1.4999999999999999E-2</c:v>
                </c:pt>
                <c:pt idx="11">
                  <c:v>-2E-3</c:v>
                </c:pt>
                <c:pt idx="12">
                  <c:v>1.4E-2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1989-4195-BF24-5AA8683E6F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1195615"/>
        <c:axId val="913386175"/>
      </c:lineChart>
      <c:catAx>
        <c:axId val="961195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13386175"/>
        <c:crosses val="autoZero"/>
        <c:auto val="1"/>
        <c:lblAlgn val="ctr"/>
        <c:lblOffset val="100"/>
        <c:noMultiLvlLbl val="0"/>
      </c:catAx>
      <c:valAx>
        <c:axId val="9133861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61195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227777525129898E-2"/>
          <c:y val="4.0767563014211909E-2"/>
          <c:w val="0.93655950768051244"/>
          <c:h val="0.6737690433532926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4">
                <a:shade val="58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168259925220975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BB-4440-B72D-4BD0584A28CA}"/>
                </c:ext>
              </c:extLst>
            </c:dLbl>
            <c:dLbl>
              <c:idx val="3"/>
              <c:layout>
                <c:manualLayout>
                  <c:x val="-7.7523898878314639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BB-4440-B72D-4BD0584A28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  <c:pt idx="3">
                  <c:v>2023年</c:v>
                </c:pt>
                <c:pt idx="4">
                  <c:v>2024年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14</c:v>
                </c:pt>
                <c:pt idx="1">
                  <c:v>13</c:v>
                </c:pt>
                <c:pt idx="2">
                  <c:v>12</c:v>
                </c:pt>
                <c:pt idx="3">
                  <c:v>10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1-48B6-A6EC-ED75C736E6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有料老人ホーム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212714794357685E-2"/>
                  <c:y val="-1.28351639022637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BB-4440-B72D-4BD0584A28CA}"/>
                </c:ext>
              </c:extLst>
            </c:dLbl>
            <c:dLbl>
              <c:idx val="3"/>
              <c:layout>
                <c:manualLayout>
                  <c:x val="1.1628584831747196E-2"/>
                  <c:y val="-1.283503757191039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27149154251906E-2"/>
                      <c:h val="0.103076406701942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9BB-4440-B72D-4BD0584A28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  <c:pt idx="3">
                  <c:v>2023年</c:v>
                </c:pt>
                <c:pt idx="4">
                  <c:v>2024年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</c:v>
                </c:pt>
                <c:pt idx="1">
                  <c:v>4</c:v>
                </c:pt>
                <c:pt idx="2">
                  <c:v>12</c:v>
                </c:pt>
                <c:pt idx="3">
                  <c:v>4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C1-48B6-A6EC-ED75C736E62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通所・短期入所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  <c:pt idx="3">
                  <c:v>2023年</c:v>
                </c:pt>
                <c:pt idx="4">
                  <c:v>2024年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38</c:v>
                </c:pt>
                <c:pt idx="1">
                  <c:v>17</c:v>
                </c:pt>
                <c:pt idx="2">
                  <c:v>69</c:v>
                </c:pt>
                <c:pt idx="3">
                  <c:v>41</c:v>
                </c:pt>
                <c:pt idx="4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C1-48B6-A6EC-ED75C736E6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訪問介護</c:v>
                </c:pt>
              </c:strCache>
            </c:strRef>
          </c:tx>
          <c:spPr>
            <a:solidFill>
              <a:srgbClr val="FFFF9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2020年</c:v>
                </c:pt>
                <c:pt idx="1">
                  <c:v>2021年</c:v>
                </c:pt>
                <c:pt idx="2">
                  <c:v>2022年</c:v>
                </c:pt>
                <c:pt idx="3">
                  <c:v>2023年</c:v>
                </c:pt>
                <c:pt idx="4">
                  <c:v>2024年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56</c:v>
                </c:pt>
                <c:pt idx="1">
                  <c:v>47</c:v>
                </c:pt>
                <c:pt idx="2">
                  <c:v>50</c:v>
                </c:pt>
                <c:pt idx="3">
                  <c:v>67</c:v>
                </c:pt>
                <c:pt idx="4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7C1-48B6-A6EC-ED75C736E62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01004840"/>
        <c:axId val="801004120"/>
      </c:barChart>
      <c:catAx>
        <c:axId val="80100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01004120"/>
        <c:crosses val="autoZero"/>
        <c:auto val="1"/>
        <c:lblAlgn val="ctr"/>
        <c:lblOffset val="100"/>
        <c:noMultiLvlLbl val="0"/>
      </c:catAx>
      <c:valAx>
        <c:axId val="801004120"/>
        <c:scaling>
          <c:orientation val="minMax"/>
          <c:max val="18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01004840"/>
        <c:crosses val="autoZero"/>
        <c:crossBetween val="between"/>
        <c:majorUnit val="3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17885495980508"/>
          <c:y val="0.92350343378533484"/>
          <c:w val="0.55642279906649827"/>
          <c:h val="7.6496566214665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0.06934</cdr:x>
      <cdr:y>0.73331</cdr:y>
    </cdr:from>
    <cdr:to>
      <cdr:x>0.97369</cdr:x>
      <cdr:y>0.73331</cdr:y>
    </cdr:to>
    <cdr:cxnSp macro="">
      <cdr:nvCxnSpPr>
        <cdr:cNvPr id="3" name="直線コネクタ 2">
          <a:extLst xmlns:a="http://schemas.openxmlformats.org/drawingml/2006/main">
            <a:ext uri="{FF2B5EF4-FFF2-40B4-BE49-F238E27FC236}">
              <a16:creationId xmlns:a16="http://schemas.microsoft.com/office/drawing/2014/main" id="{145DC0E5-2099-585D-474E-B8306C8EDBE8}"/>
            </a:ext>
          </a:extLst>
        </cdr:cNvPr>
        <cdr:cNvCxnSpPr/>
      </cdr:nvCxnSpPr>
      <cdr:spPr>
        <a:xfrm xmlns:a="http://schemas.openxmlformats.org/drawingml/2006/main">
          <a:off x="766896" y="4215849"/>
          <a:ext cx="10002417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0.11927</cdr:x>
      <cdr:y>0.84079</cdr:y>
    </cdr:from>
    <cdr:to>
      <cdr:x>0.2123</cdr:x>
      <cdr:y>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D833815-EF27-8903-C705-DA084A113D6E}"/>
            </a:ext>
          </a:extLst>
        </cdr:cNvPr>
        <cdr:cNvSpPr txBox="1"/>
      </cdr:nvSpPr>
      <cdr:spPr>
        <a:xfrm xmlns:a="http://schemas.openxmlformats.org/drawingml/2006/main">
          <a:off x="1172315" y="3327725"/>
          <a:ext cx="914400" cy="630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 kern="12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9A3067E-D345-6391-6AA4-540EC1EEB9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資料⑥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51A9339-C31C-23F2-23A9-7C967B42D1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5FEA8-65DE-4832-B31A-96925CC1466B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5159E26-F93E-B641-5724-83264E5D76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D583AB-9D41-22FC-DD19-C6BB8D76A7B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BD2A0-FE5E-417D-AD51-3153ACED92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5367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資料⑥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B62B6-EB6A-4721-A7AF-2706EDE9F320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73D1B-324A-461B-945C-992C3B1476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58508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ヘッダー プレースホルダー 4">
            <a:extLst>
              <a:ext uri="{FF2B5EF4-FFF2-40B4-BE49-F238E27FC236}">
                <a16:creationId xmlns:a16="http://schemas.microsoft.com/office/drawing/2014/main" id="{3E0B1F4B-297F-0EC9-E10B-6B8139CA934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kumimoji="1" lang="ja-JP" altLang="en-US"/>
              <a:t>資料⑥</a:t>
            </a:r>
          </a:p>
        </p:txBody>
      </p:sp>
    </p:spTree>
    <p:extLst>
      <p:ext uri="{BB962C8B-B14F-4D97-AF65-F5344CB8AC3E}">
        <p14:creationId xmlns:p14="http://schemas.microsoft.com/office/powerpoint/2010/main" val="10415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FF6D96-99CB-669F-3E65-EE2AC7261B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86DEB26-BDD1-6C09-9945-A74420C59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6F7BD2-B731-6DEF-13C0-07D53E0E1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6DA408-FD33-1FA5-EF87-88DAF967E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79CDD8-4095-9038-BE94-3E389CD5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88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D77BB-0012-955F-66DA-06522A596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BA69C7-23BE-926D-DBEA-F31CD651A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C2E2C9-0C40-2C15-1309-6E3243B09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F60ADB-F383-7BCC-825A-55FD25677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E3528A-0C81-469B-6D26-7BEADE00C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1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741351A-6DB5-805E-1618-F2D10B0AB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2920EC-BA23-5663-1A6E-E8B7DA35C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C59FDD-FD5D-D2B5-783D-F9367812E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8F605D-CFBF-4C3C-C4D0-D38329EED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67D35E-93BE-E5E1-6BCA-0508D2C6F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440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A3988E-0DE2-793D-9825-B7676BF9B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BF9663C-23BE-13B3-4958-5C76A5C9B2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4519E2-6A66-EEC7-2ABF-BB2E56A74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7A4C78-1739-9B17-6F44-A9193D5A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D46A3-727B-324F-17DD-5A28062F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4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06746-3FB6-C65A-DB14-1DCE1EE3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3C32E8-5F1F-CA10-51DD-EFD3C5C40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683F3C-8842-6E24-089B-25E75F42B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0FEC6E-7EB1-E0BC-1409-BBBBC7A66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D2CE6A-85C3-BF9F-27C3-CF7F7E454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20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4589A1-70BA-0960-9768-9F4CB4254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A1B25D-084E-74CB-4653-7154FEF22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D556C83-C8E0-3000-D234-E9C605DE1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A31B71A-0751-91FB-8CB8-0EF81C803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4AAC5-23CD-F983-856B-62467124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E3AF0A-E869-5FF6-61E0-8904453BB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26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33B27C-41C9-CAAE-09A5-A862401FD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0E0DE4-40BB-48C6-EFE5-4AD9A0654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01C5B0-FAA5-87B7-5D0B-EC1C046E5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D1120CF-6189-9DF3-A6E6-04E8217233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FA77A27-8EC5-D40D-0FFA-DB78670FF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2BF78E5-04C6-0B3C-81EF-F286F84E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55A2CE-2E4F-4919-EB06-3251EE4A8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ABA2093-3217-2061-434B-98D1CDF8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2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FB9182-152B-BA5C-2665-019D15A21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5F1A965-5B9D-8022-79ED-16F2EFA84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3358A6-81EF-EBDA-2AD7-1886A4D94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894E1A2-D535-EAFF-A7B9-D7A24545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280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528E052-BB74-2B0D-D190-EED5D7B7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D395EA2-71B1-DDE5-8C0D-49989330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7A8F394-D5FC-F016-8A57-7F842A13D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98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9FE574-8894-F2C0-28D2-C9839B7EA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D6F4510-B717-EF10-DCAE-C59E4976C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FA79FD-0AE6-C659-0672-DC65A73AC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EFC6CD-648A-D0A1-E801-913E8E8F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4DBFF35-0576-9044-20AF-9D50D870D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BD83EB-8695-08AF-5DBA-35AF5E33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55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FD51AA-AF91-F0B4-8FD1-6E744C4E4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45F1050-5211-B7D4-03C2-BE95CF1E0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843714-7F97-6D4E-97D2-34FB974B23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952632-19CD-D6FE-F6A1-09B9DDC53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92A7AB-2CD9-7711-5CD2-6EA58DD1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0BAFE8-74AB-4E96-0FF1-CBDF367F4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88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DB541F7-D5AF-39DB-8B71-6B3026127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5482E8-9888-2034-3F23-BC84C25A2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8AD73F-416C-33FC-07D0-056DDADCC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26E18B-02F3-4F9A-ADF6-01BAEFC9AC03}" type="datetimeFigureOut">
              <a:rPr kumimoji="1" lang="ja-JP" altLang="en-US" smtClean="0"/>
              <a:t>2025/7/17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00E95B-B6B4-EF6A-3B48-668284514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8E9A25-1828-734D-F23F-99FBA38F0E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B53ACC-074C-4C31-8E7B-5DADF3788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825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FA2FBAEE-68FF-4742-8C4B-D7FA06394A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403966"/>
              </p:ext>
            </p:extLst>
          </p:nvPr>
        </p:nvGraphicFramePr>
        <p:xfrm>
          <a:off x="603926" y="493486"/>
          <a:ext cx="11060348" cy="5643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B6A8CB-49FA-223C-28E7-34D71221F1D1}"/>
              </a:ext>
            </a:extLst>
          </p:cNvPr>
          <p:cNvSpPr txBox="1"/>
          <p:nvPr/>
        </p:nvSpPr>
        <p:spPr>
          <a:xfrm>
            <a:off x="5857875" y="6135426"/>
            <a:ext cx="6143625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特養の収支差率（サービス活動収益対経常増減差額比率）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公益社団法人全国老人福祉施設協議会「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介護老人福祉施設等 収支状況等調査」を基に作成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FFD823E-9310-5E00-3C50-123F9F989A3A}"/>
              </a:ext>
            </a:extLst>
          </p:cNvPr>
          <p:cNvSpPr txBox="1"/>
          <p:nvPr/>
        </p:nvSpPr>
        <p:spPr>
          <a:xfrm>
            <a:off x="1408923" y="1296955"/>
            <a:ext cx="245451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特養の収支差率の推移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B9B0D62-6F7B-E1D3-9520-AB2AFDFF80D9}"/>
              </a:ext>
            </a:extLst>
          </p:cNvPr>
          <p:cNvSpPr txBox="1"/>
          <p:nvPr/>
        </p:nvSpPr>
        <p:spPr>
          <a:xfrm>
            <a:off x="1408923" y="5523721"/>
            <a:ext cx="2012089" cy="369332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介護報酬</a:t>
            </a:r>
            <a:r>
              <a:rPr kumimoji="1" lang="ja-JP" altLang="en-US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の改定率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4455A2-D901-2C87-1DFA-81A1DBEE5B23}"/>
              </a:ext>
            </a:extLst>
          </p:cNvPr>
          <p:cNvSpPr txBox="1"/>
          <p:nvPr/>
        </p:nvSpPr>
        <p:spPr>
          <a:xfrm>
            <a:off x="9215252" y="2593062"/>
            <a:ext cx="2532669" cy="92333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endParaRPr kumimoji="1" lang="en-US" altLang="ja-JP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特養</a:t>
            </a:r>
            <a:r>
              <a:rPr kumimoji="1" lang="en-US" altLang="ja-JP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1,841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施設のうち</a:t>
            </a:r>
            <a:endParaRPr kumimoji="1" lang="en-US" altLang="ja-JP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en-US" altLang="ja-JP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43.3</a:t>
            </a:r>
            <a:r>
              <a:rPr kumimoji="1" lang="ja-JP" altLang="en-US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％が赤字経営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E5E8F1-0D16-9CF5-BE9B-F99312C64C7D}"/>
              </a:ext>
            </a:extLst>
          </p:cNvPr>
          <p:cNvSpPr txBox="1"/>
          <p:nvPr/>
        </p:nvSpPr>
        <p:spPr>
          <a:xfrm>
            <a:off x="10290629" y="493486"/>
            <a:ext cx="1297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資料④</a:t>
            </a:r>
            <a:r>
              <a:rPr kumimoji="1" lang="en-US" altLang="ja-JP" sz="1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742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3A74C36B-8440-6195-9443-B0C2BCA72E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2222621"/>
              </p:ext>
            </p:extLst>
          </p:nvPr>
        </p:nvGraphicFramePr>
        <p:xfrm>
          <a:off x="1199410" y="1082350"/>
          <a:ext cx="9829227" cy="407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6AB2C85-EBD7-54AB-EAFA-B04B31855E65}"/>
              </a:ext>
            </a:extLst>
          </p:cNvPr>
          <p:cNvSpPr txBox="1"/>
          <p:nvPr/>
        </p:nvSpPr>
        <p:spPr>
          <a:xfrm>
            <a:off x="1454409" y="5327316"/>
            <a:ext cx="9689841" cy="116955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年の介護事業者の倒産が過去最多の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件（前年比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40.9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％増）に達した。休廃業・解散を含めると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784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社となる。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原因別では、最多が販売不振（売上不振）の</a:t>
            </a:r>
            <a:r>
              <a:rPr lang="en-US" altLang="ja-JP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125</a:t>
            </a:r>
            <a:r>
              <a:rPr lang="ja-JP" altLang="en-US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件（構成比</a:t>
            </a:r>
            <a:r>
              <a:rPr lang="en-US" altLang="ja-JP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72.6</a:t>
            </a:r>
            <a:r>
              <a:rPr lang="ja-JP" altLang="en-US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％）で、破産が</a:t>
            </a:r>
            <a:r>
              <a:rPr lang="en-US" altLang="ja-JP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162</a:t>
            </a:r>
            <a:r>
              <a:rPr lang="ja-JP" altLang="en-US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件（同</a:t>
            </a:r>
            <a:r>
              <a:rPr lang="en-US" altLang="ja-JP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94.1</a:t>
            </a:r>
            <a:r>
              <a:rPr lang="ja-JP" altLang="en-US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％）と利用者減少から破産を選択せざるを得ない苦境がうかがえる。</a:t>
            </a:r>
            <a:endParaRPr lang="en-US" altLang="ja-JP" sz="1400" b="0" i="0" dirty="0">
              <a:solidFill>
                <a:srgbClr val="23232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また、訪問介護に至っては</a:t>
            </a:r>
            <a:r>
              <a:rPr lang="en-US" altLang="ja-JP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年報酬改定で基本報酬が</a:t>
            </a:r>
            <a:r>
              <a:rPr lang="en-US" altLang="ja-JP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rgbClr val="23232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％引き下げられ、人材不足の解消や事業継続が難しい状況。</a:t>
            </a:r>
            <a:endParaRPr lang="en-US" altLang="ja-JP" sz="1400" dirty="0">
              <a:solidFill>
                <a:srgbClr val="23232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0" i="0" dirty="0">
                <a:solidFill>
                  <a:srgbClr val="232323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超高齢者社会が本格的に到来するが、介護事業者の倒産は介護難民が生じる可能性もあり、社会問題化している。</a:t>
            </a:r>
            <a:endParaRPr lang="en-US" altLang="ja-JP" sz="1400" b="0" i="0" dirty="0">
              <a:solidFill>
                <a:srgbClr val="23232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A03FC9-E4E6-4508-372B-6287BB428FCF}"/>
              </a:ext>
            </a:extLst>
          </p:cNvPr>
          <p:cNvSpPr txBox="1"/>
          <p:nvPr/>
        </p:nvSpPr>
        <p:spPr>
          <a:xfrm>
            <a:off x="0" y="519060"/>
            <a:ext cx="1219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介護事業所の倒産件数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17F4C51-1885-77FB-3DE4-7240F969CCC5}"/>
              </a:ext>
            </a:extLst>
          </p:cNvPr>
          <p:cNvSpPr txBox="1"/>
          <p:nvPr/>
        </p:nvSpPr>
        <p:spPr>
          <a:xfrm>
            <a:off x="2066925" y="4419600"/>
            <a:ext cx="1059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118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949D85-0D95-F120-643E-73C4CF3998F5}"/>
              </a:ext>
            </a:extLst>
          </p:cNvPr>
          <p:cNvSpPr txBox="1"/>
          <p:nvPr/>
        </p:nvSpPr>
        <p:spPr>
          <a:xfrm>
            <a:off x="3971925" y="4419600"/>
            <a:ext cx="94769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44DA8D-2609-0EBB-44E7-AA07AC614592}"/>
              </a:ext>
            </a:extLst>
          </p:cNvPr>
          <p:cNvSpPr txBox="1"/>
          <p:nvPr/>
        </p:nvSpPr>
        <p:spPr>
          <a:xfrm>
            <a:off x="5762625" y="4419600"/>
            <a:ext cx="1059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143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349B396-9572-13E0-EF54-2DB65259D287}"/>
              </a:ext>
            </a:extLst>
          </p:cNvPr>
          <p:cNvSpPr txBox="1"/>
          <p:nvPr/>
        </p:nvSpPr>
        <p:spPr>
          <a:xfrm>
            <a:off x="7600950" y="4419600"/>
            <a:ext cx="1059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122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C9C901-03C5-DDD7-2E4F-65370DD4EF08}"/>
              </a:ext>
            </a:extLst>
          </p:cNvPr>
          <p:cNvSpPr txBox="1"/>
          <p:nvPr/>
        </p:nvSpPr>
        <p:spPr>
          <a:xfrm>
            <a:off x="9439275" y="4419600"/>
            <a:ext cx="105990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計：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172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件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415CD53-B77F-E6DD-8A65-7BF21FB8D1E8}"/>
              </a:ext>
            </a:extLst>
          </p:cNvPr>
          <p:cNvSpPr txBox="1"/>
          <p:nvPr/>
        </p:nvSpPr>
        <p:spPr>
          <a:xfrm>
            <a:off x="9922135" y="6471868"/>
            <a:ext cx="185076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東京商工リサーチ</a:t>
            </a:r>
            <a:endParaRPr lang="en-US" altLang="ja-JP" sz="1200" b="0" i="0" dirty="0">
              <a:solidFill>
                <a:srgbClr val="23232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9622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276</Words>
  <Application>Microsoft Office PowerPoint</Application>
  <PresentationFormat>ワイド画面</PresentationFormat>
  <Paragraphs>50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全国老施協（松岡）</dc:creator>
  <cp:lastModifiedBy>岐阜県老人福祉施設協議会 一般社団法人</cp:lastModifiedBy>
  <cp:revision>6</cp:revision>
  <dcterms:created xsi:type="dcterms:W3CDTF">2025-06-13T07:47:17Z</dcterms:created>
  <dcterms:modified xsi:type="dcterms:W3CDTF">2025-07-16T22:41:09Z</dcterms:modified>
</cp:coreProperties>
</file>